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544" r:id="rId2"/>
    <p:sldId id="483" r:id="rId3"/>
    <p:sldId id="484" r:id="rId4"/>
    <p:sldId id="485" r:id="rId5"/>
    <p:sldId id="486" r:id="rId6"/>
    <p:sldId id="487" r:id="rId7"/>
    <p:sldId id="488" r:id="rId8"/>
    <p:sldId id="547" r:id="rId9"/>
    <p:sldId id="546" r:id="rId10"/>
    <p:sldId id="548" r:id="rId11"/>
    <p:sldId id="489" r:id="rId12"/>
    <p:sldId id="490" r:id="rId13"/>
    <p:sldId id="545" r:id="rId14"/>
    <p:sldId id="298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483"/>
            <p14:sldId id="484"/>
            <p14:sldId id="485"/>
            <p14:sldId id="486"/>
            <p14:sldId id="487"/>
            <p14:sldId id="488"/>
            <p14:sldId id="547"/>
            <p14:sldId id="546"/>
            <p14:sldId id="548"/>
            <p14:sldId id="489"/>
            <p14:sldId id="490"/>
            <p14:sldId id="545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6" autoAdjust="0"/>
    <p:restoredTop sz="97161" autoAdjust="0"/>
  </p:normalViewPr>
  <p:slideViewPr>
    <p:cSldViewPr>
      <p:cViewPr>
        <p:scale>
          <a:sx n="130" d="100"/>
          <a:sy n="130" d="100"/>
        </p:scale>
        <p:origin x="544" y="8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tests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to check that feature works </a:t>
          </a:r>
          <a:endParaRPr lang="en-GB" sz="2400" dirty="0">
            <a:solidFill>
              <a:srgbClr val="D9D9D9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Write simplest code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D9D9D9"/>
              </a:solidFill>
            </a:rPr>
            <a:t>Refactor and optimize </a:t>
          </a:r>
          <a:br>
            <a:rPr lang="en-US" sz="2400" dirty="0">
              <a:solidFill>
                <a:srgbClr val="D9D9D9"/>
              </a:solidFill>
            </a:rPr>
          </a:br>
          <a:r>
            <a:rPr lang="en-US" sz="2000" dirty="0">
              <a:solidFill>
                <a:srgbClr val="D9D9D9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r>
            <a:rPr lang="en-GB" sz="2400" dirty="0">
              <a:solidFill>
                <a:srgbClr val="D9D9D9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A2B02106-6611-0349-AFA0-16EE1D0045F0}" type="presOf" srcId="{7764EA43-B182-BC4F-BCDA-333200F918B8}" destId="{5EB7E61C-215B-AD45-8738-514EF8F5F4E5}" srcOrd="1" destOrd="0" presId="urn:microsoft.com/office/officeart/2005/8/layout/process2"/>
    <dgm:cxn modelId="{D7FE0D12-5DE3-6F46-BF4E-55B75F09F406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15FCA33-9631-3845-A710-A91888ED4DDE}" type="presOf" srcId="{EFB1699C-C280-416C-B6B3-B9CB2E52EAA1}" destId="{B2BEE0C4-D8B2-432A-8CB1-C2162205DCA3}" srcOrd="1" destOrd="0" presId="urn:microsoft.com/office/officeart/2005/8/layout/process2"/>
    <dgm:cxn modelId="{24A1666B-9049-8F40-8ABD-3D85050549EA}" type="presOf" srcId="{CB49FD0C-9B39-4860-B781-669D9FC3FB40}" destId="{B4CC5E68-BD20-49EE-86FA-E08541A3FE12}" srcOrd="0" destOrd="0" presId="urn:microsoft.com/office/officeart/2005/8/layout/process2"/>
    <dgm:cxn modelId="{5AA59273-4A0A-8B44-9C44-2AF4C6374351}" type="presOf" srcId="{E188BD28-8BF3-DF4E-89B0-D0D9BDDAD858}" destId="{8B185A30-22C7-6840-8D3E-58B36EE38549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8046E9A0-E8CB-AB4E-B255-614FE0E157CA}" type="presOf" srcId="{04BB66AA-DBE2-4BFD-A94E-A31165187E75}" destId="{E202264D-36A3-408A-9050-7FBD30D2645C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8CC04EAA-5DE9-8646-A984-29F724BF3EA9}" type="presOf" srcId="{04BB66AA-DBE2-4BFD-A94E-A31165187E75}" destId="{E3B3E849-56D6-49C5-932E-7B5B0F9F195C}" srcOrd="1" destOrd="0" presId="urn:microsoft.com/office/officeart/2005/8/layout/process2"/>
    <dgm:cxn modelId="{7A4302B9-FAC2-6E40-8F70-0FAE786867DA}" type="presOf" srcId="{6CD60870-D228-4E7C-AB37-75604251742A}" destId="{3FA6B472-D1F3-409B-BF18-F1310278CB78}" srcOrd="0" destOrd="0" presId="urn:microsoft.com/office/officeart/2005/8/layout/process2"/>
    <dgm:cxn modelId="{08E1BABD-98FD-1747-8982-B37C51216E51}" type="presOf" srcId="{CB49FD0C-9B39-4860-B781-669D9FC3FB40}" destId="{BD1FA95E-C45B-4671-BBAB-95DCE436E052}" srcOrd="1" destOrd="0" presId="urn:microsoft.com/office/officeart/2005/8/layout/process2"/>
    <dgm:cxn modelId="{40257EC9-33E6-DE4F-B744-90F8763B460E}" type="presOf" srcId="{96BC0EEB-57F0-4267-86F0-4EA98B40D230}" destId="{C45FEE31-6BF1-4E83-9497-1224D8F07991}" srcOrd="0" destOrd="0" presId="urn:microsoft.com/office/officeart/2005/8/layout/process2"/>
    <dgm:cxn modelId="{7261DCD4-6117-F343-A6F0-D0894FC43922}" type="presOf" srcId="{47AA4630-B738-4650-913F-7378CC40D312}" destId="{7A234B30-A436-41B7-96D9-05CCC2F7ADDC}" srcOrd="0" destOrd="0" presId="urn:microsoft.com/office/officeart/2005/8/layout/process2"/>
    <dgm:cxn modelId="{F7E308DF-3711-AF40-9B66-E9E72B5518F2}" type="presOf" srcId="{7764EA43-B182-BC4F-BCDA-333200F918B8}" destId="{66533B70-8731-2345-9B98-5A7A7F80153B}" srcOrd="0" destOrd="0" presId="urn:microsoft.com/office/officeart/2005/8/layout/process2"/>
    <dgm:cxn modelId="{51D5AAEF-DC0E-4F45-9BBF-AEE6873C3B2F}" type="presOf" srcId="{97DB59AD-8506-4A74-BB78-BA533F4FB10F}" destId="{87C32DCB-D7CA-425A-A14D-DC1B34BAA990}" srcOrd="0" destOrd="0" presId="urn:microsoft.com/office/officeart/2005/8/layout/process2"/>
    <dgm:cxn modelId="{4E55D0F9-09B5-7F4D-91F4-C7288733853D}" type="presOf" srcId="{EFB1699C-C280-416C-B6B3-B9CB2E52EAA1}" destId="{143F6140-E7F1-4CCF-A9B1-524762512517}" srcOrd="0" destOrd="0" presId="urn:microsoft.com/office/officeart/2005/8/layout/process2"/>
    <dgm:cxn modelId="{6BAE7BA3-188F-9A42-A77F-62523D09B4D8}" type="presParOf" srcId="{7A234B30-A436-41B7-96D9-05CCC2F7ADDC}" destId="{8B185A30-22C7-6840-8D3E-58B36EE38549}" srcOrd="0" destOrd="0" presId="urn:microsoft.com/office/officeart/2005/8/layout/process2"/>
    <dgm:cxn modelId="{74FC0C87-9FC5-8845-A326-19D2925D9862}" type="presParOf" srcId="{7A234B30-A436-41B7-96D9-05CCC2F7ADDC}" destId="{66533B70-8731-2345-9B98-5A7A7F80153B}" srcOrd="1" destOrd="0" presId="urn:microsoft.com/office/officeart/2005/8/layout/process2"/>
    <dgm:cxn modelId="{298D0883-7591-B54A-92D9-59428B8F9B54}" type="presParOf" srcId="{66533B70-8731-2345-9B98-5A7A7F80153B}" destId="{5EB7E61C-215B-AD45-8738-514EF8F5F4E5}" srcOrd="0" destOrd="0" presId="urn:microsoft.com/office/officeart/2005/8/layout/process2"/>
    <dgm:cxn modelId="{C81A076F-2E56-864B-8D43-060BFC68591C}" type="presParOf" srcId="{7A234B30-A436-41B7-96D9-05CCC2F7ADDC}" destId="{87C32DCB-D7CA-425A-A14D-DC1B34BAA990}" srcOrd="2" destOrd="0" presId="urn:microsoft.com/office/officeart/2005/8/layout/process2"/>
    <dgm:cxn modelId="{00F65708-D1BA-7545-87D4-AB483FAB1D1D}" type="presParOf" srcId="{7A234B30-A436-41B7-96D9-05CCC2F7ADDC}" destId="{143F6140-E7F1-4CCF-A9B1-524762512517}" srcOrd="3" destOrd="0" presId="urn:microsoft.com/office/officeart/2005/8/layout/process2"/>
    <dgm:cxn modelId="{28B47B12-79C8-334D-9C35-F268CFCA928A}" type="presParOf" srcId="{143F6140-E7F1-4CCF-A9B1-524762512517}" destId="{B2BEE0C4-D8B2-432A-8CB1-C2162205DCA3}" srcOrd="0" destOrd="0" presId="urn:microsoft.com/office/officeart/2005/8/layout/process2"/>
    <dgm:cxn modelId="{692DBD90-F230-6F43-880C-027F7C7B9423}" type="presParOf" srcId="{7A234B30-A436-41B7-96D9-05CCC2F7ADDC}" destId="{3FA6B472-D1F3-409B-BF18-F1310278CB78}" srcOrd="4" destOrd="0" presId="urn:microsoft.com/office/officeart/2005/8/layout/process2"/>
    <dgm:cxn modelId="{D2AE5681-BD64-1549-AF40-0992A1A5F3DC}" type="presParOf" srcId="{7A234B30-A436-41B7-96D9-05CCC2F7ADDC}" destId="{E202264D-36A3-408A-9050-7FBD30D2645C}" srcOrd="5" destOrd="0" presId="urn:microsoft.com/office/officeart/2005/8/layout/process2"/>
    <dgm:cxn modelId="{B74C910E-7D38-4A4E-B0A9-39499C52BCAC}" type="presParOf" srcId="{E202264D-36A3-408A-9050-7FBD30D2645C}" destId="{E3B3E849-56D6-49C5-932E-7B5B0F9F195C}" srcOrd="0" destOrd="0" presId="urn:microsoft.com/office/officeart/2005/8/layout/process2"/>
    <dgm:cxn modelId="{0041B913-A891-2545-80E1-5EA991040C3F}" type="presParOf" srcId="{7A234B30-A436-41B7-96D9-05CCC2F7ADDC}" destId="{3725F2C1-AA1D-49A3-9D73-9D444D08CE71}" srcOrd="6" destOrd="0" presId="urn:microsoft.com/office/officeart/2005/8/layout/process2"/>
    <dgm:cxn modelId="{A4FEFD4F-9E07-7F48-B4E2-B94BEF810E8F}" type="presParOf" srcId="{7A234B30-A436-41B7-96D9-05CCC2F7ADDC}" destId="{B4CC5E68-BD20-49EE-86FA-E08541A3FE12}" srcOrd="7" destOrd="0" presId="urn:microsoft.com/office/officeart/2005/8/layout/process2"/>
    <dgm:cxn modelId="{BDC1F329-A68E-F54E-BF39-C8B591E5E0D6}" type="presParOf" srcId="{B4CC5E68-BD20-49EE-86FA-E08541A3FE12}" destId="{BD1FA95E-C45B-4671-BBAB-95DCE436E052}" srcOrd="0" destOrd="0" presId="urn:microsoft.com/office/officeart/2005/8/layout/process2"/>
    <dgm:cxn modelId="{1075C9D6-76A7-3644-87F7-2BF9D1F3EF58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D9D9D9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tests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to check that feature works </a:t>
          </a:r>
          <a:endParaRPr lang="en-GB" sz="2400" kern="1200" dirty="0">
            <a:solidFill>
              <a:srgbClr val="D9D9D9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Write simplest code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D9D9D9"/>
              </a:solidFill>
            </a:rPr>
            <a:t>Refactor and optimize </a:t>
          </a:r>
          <a:br>
            <a:rPr lang="en-US" sz="2400" kern="1200" dirty="0">
              <a:solidFill>
                <a:srgbClr val="D9D9D9"/>
              </a:solidFill>
            </a:rPr>
          </a:br>
          <a:r>
            <a:rPr lang="en-US" sz="2000" kern="1200" dirty="0">
              <a:solidFill>
                <a:srgbClr val="D9D9D9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Bugs are inevitable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flake8 on the *initial*</a:t>
            </a:r>
            <a:r>
              <a:rPr lang="en-US" baseline="0"/>
              <a:t> pyanno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Debugging</a:t>
            </a:r>
            <a:br>
              <a:rPr lang="en-US" sz="5400" dirty="0"/>
            </a:br>
            <a:r>
              <a:rPr lang="en-US" sz="4400" dirty="0"/>
              <a:t>Sometimes you can’t avoid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Pietro Berkes and Lisa Schwetlick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F54A523-9F84-FC34-BCA8-DD6FBB46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888303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8C9B-B84D-1D29-905D-9243956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F74-6EE6-8E80-800A-25E73C5C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54"/>
            <a:ext cx="10515600" cy="4818509"/>
          </a:xfrm>
        </p:spPr>
        <p:txBody>
          <a:bodyPr/>
          <a:lstStyle/>
          <a:p>
            <a:r>
              <a:rPr lang="en-CH" dirty="0"/>
              <a:t>Fix the bug in </a:t>
            </a: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file_datastore.py</a:t>
            </a:r>
            <a:r>
              <a:rPr lang="en-CH" dirty="0"/>
              <a:t>, using the debugger</a:t>
            </a:r>
          </a:p>
          <a:p>
            <a:r>
              <a:rPr lang="en-CH" dirty="0"/>
              <a:t>Submit a PR for issue #1 in the repository</a:t>
            </a:r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2FC-F11A-DDD7-CFF3-C3B2AABE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875E-405F-2CFA-61F8-62259C3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D450-6F1F-EE03-4168-150AEDFE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52D86-5190-AB70-0B7F-0E36E223757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6A46B-4F27-2C12-CBD1-D9B32CC4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6053"/>
            <a:ext cx="6438111" cy="3340603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B5C6BD0-E999-D3DE-7A76-B65E2700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3"/>
              </a:clrFrom>
              <a:clrTo>
                <a:srgbClr val="FDFD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589167"/>
            <a:ext cx="2677489" cy="26774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2B9E0-F04B-637B-55E1-0B0608193A7C}"/>
              </a:ext>
            </a:extLst>
          </p:cNvPr>
          <p:cNvSpPr txBox="1"/>
          <p:nvPr/>
        </p:nvSpPr>
        <p:spPr>
          <a:xfrm>
            <a:off x="980442" y="2556721"/>
            <a:ext cx="196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pdb cheatsheet</a:t>
            </a:r>
          </a:p>
        </p:txBody>
      </p:sp>
    </p:spTree>
    <p:extLst>
      <p:ext uri="{BB962C8B-B14F-4D97-AF65-F5344CB8AC3E}">
        <p14:creationId xmlns:p14="http://schemas.microsoft.com/office/powerpoint/2010/main" val="107669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9BE204CA-5925-7CDD-2FE1-736B509D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57" y="3813932"/>
            <a:ext cx="2678943" cy="267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checking and linting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of the problems with debugging in Python is that most bugs only appear when the code executes.</a:t>
            </a:r>
          </a:p>
          <a:p>
            <a:pPr marL="0" indent="0">
              <a:buNone/>
            </a:pPr>
            <a:r>
              <a:rPr lang="en-US" dirty="0"/>
              <a:t>“Static checking” tools analyze the code without executing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pep8</a:t>
            </a:r>
            <a:r>
              <a:rPr lang="en-US" dirty="0"/>
              <a:t>: check that the style of the files is compatible with PEP8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pyflakes</a:t>
            </a:r>
            <a:r>
              <a:rPr lang="en-US" dirty="0"/>
              <a:t>: look for errors like defined but unused variables, undefined names, etc.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: pep8 and </a:t>
            </a:r>
            <a:r>
              <a:rPr lang="en-US" dirty="0" err="1"/>
              <a:t>pyflakes</a:t>
            </a:r>
            <a:r>
              <a:rPr lang="en-US" dirty="0"/>
              <a:t> in a single, handy command</a:t>
            </a:r>
          </a:p>
          <a:p>
            <a:endParaRPr lang="en-US" dirty="0"/>
          </a:p>
          <a:p>
            <a:r>
              <a:rPr lang="en-US" dirty="0"/>
              <a:t>and also: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yapf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black,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3AC92-42B9-BA58-424E-ABA9DC6B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dirty="0"/>
              <a:t> on one the files you edited today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0379B-A821-E178-18F5-15416948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A9BC0C43-1AFF-3594-058A-5E8F0275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34" y="3562424"/>
            <a:ext cx="2614539" cy="26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B904ED-F25F-8834-1016-D628DA045F84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81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0282335F-053A-E76D-9B43-FDB3386B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32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9135-88C9-3A8D-0468-6E1C2003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react to a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351C-6DF9-6221-F991-C895EBB6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/>
              <a:t>Add a test that matches the behavior you expect. It will fail and reproduce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Debug and fix the the bug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Run the tests until they all pass (go back to 2 if necessary)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  <a:p>
            <a:r>
              <a:rPr lang="en-CH" dirty="0"/>
              <a:t>Now your bug is fixed *and* it will never occur again!</a:t>
            </a:r>
          </a:p>
          <a:p>
            <a:pPr marL="514350" indent="-514350">
              <a:buFont typeface="+mj-lt"/>
              <a:buAutoNum type="arabicPeriod"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C967-8FC6-F4C1-5403-43AAE464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F8319-D2C9-BC26-2C7B-B20D2195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3A63-AD26-367C-5E5A-1276F47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436E-642E-707E-1798-D9059C4A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4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timeit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cProfile</a:t>
            </a:r>
          </a:p>
          <a:p>
            <a:r>
              <a:rPr lang="en-US" sz="2100" noProof="1">
                <a:solidFill>
                  <a:srgbClr val="D9D9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line_profiler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10668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1695276712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F103A676-EF1E-5E65-1755-3C0A8AAD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DFA52-75B6-02E1-7400-5DC0B31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F3E90E9D-60CE-7767-885D-8140B15B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76" y="3933055"/>
            <a:ext cx="2560187" cy="25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484784"/>
            <a:ext cx="8642176" cy="46921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best way to debug is to avoid bugs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By writing tests, you </a:t>
            </a:r>
            <a:r>
              <a:rPr lang="en-US" sz="2400" i="1" dirty="0"/>
              <a:t>anticipate</a:t>
            </a:r>
            <a:r>
              <a:rPr lang="en-US" sz="2400" dirty="0"/>
              <a:t> the bugs </a:t>
            </a:r>
          </a:p>
          <a:p>
            <a:pPr>
              <a:lnSpc>
                <a:spcPct val="90000"/>
              </a:lnSpc>
            </a:pPr>
            <a:r>
              <a:rPr lang="en-US" dirty="0"/>
              <a:t>Your test cases should already exclude a big portion of the possible causes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Core idea in debugging: you can stop the execution of your application at the bug, look at the state of the variables, and execute the code step by step</a:t>
            </a:r>
          </a:p>
          <a:p>
            <a:pPr>
              <a:lnSpc>
                <a:spcPct val="90000"/>
              </a:lnSpc>
            </a:pPr>
            <a:r>
              <a:rPr lang="en-US" dirty="0"/>
              <a:t>Avoid littering your code with </a:t>
            </a:r>
            <a:r>
              <a:rPr lang="en-US" i="1" dirty="0"/>
              <a:t>print</a:t>
            </a:r>
            <a:r>
              <a:rPr lang="en-US" dirty="0"/>
              <a:t> statements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A5EA-AA65-F05F-4658-EDA6D5CE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dirty="0"/>
              <a:t>, the Python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cs typeface="Courier New" pitchFamily="49" charset="0"/>
              </a:rPr>
              <a:t>Command-line based debugger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US" sz="3200" dirty="0">
                <a:cs typeface="Courier New" pitchFamily="49" charset="0"/>
              </a:rPr>
              <a:t> opens an interactive shell, in which one can interact with the code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and change value of variables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execute code line by line</a:t>
            </a:r>
          </a:p>
          <a:p>
            <a:pPr lvl="1"/>
            <a:r>
              <a:rPr lang="en-US" sz="2800" dirty="0">
                <a:cs typeface="Courier New" pitchFamily="49" charset="0"/>
              </a:rPr>
              <a:t>set up breakpoints</a:t>
            </a:r>
          </a:p>
          <a:p>
            <a:pPr lvl="1"/>
            <a:r>
              <a:rPr lang="en-US" sz="2800" dirty="0">
                <a:cs typeface="Courier New" pitchFamily="49" charset="0"/>
              </a:rPr>
              <a:t>examine calls stack</a:t>
            </a:r>
            <a:endParaRPr lang="en-GB" sz="3600" dirty="0">
              <a:latin typeface="Calibri"/>
              <a:cs typeface="Times New Roman"/>
            </a:endParaRPr>
          </a:p>
          <a:p>
            <a:endParaRPr lang="en-US" sz="3200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AC02-FCA9-AEFD-57CB-6CE354C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2A6B26-4C21-EBBD-180B-920F3B97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24" y="3861048"/>
            <a:ext cx="2671192" cy="26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9E8DB1-FFAD-2868-B584-F61AEA0E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 example!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DC48E-1CFD-0913-8AE3-ECB5A061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Debugging from python</a:t>
            </a:r>
          </a:p>
          <a:p>
            <a:r>
              <a:rPr lang="en-CH" dirty="0"/>
              <a:t>Debugging from Jupyter</a:t>
            </a:r>
          </a:p>
          <a:p>
            <a:r>
              <a:rPr lang="en-CH" dirty="0"/>
              <a:t>Debugging from an IDE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C6C99-6901-AE41-43FC-C5829632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2C3E2-281B-F346-7245-C8EE41CCCA0C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53D85F6-4EA7-0361-B7F2-B4E50A72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92" y="3645024"/>
            <a:ext cx="2593504" cy="25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808"/>
      </p:ext>
    </p:extLst>
  </p:cSld>
  <p:clrMapOvr>
    <a:masterClrMapping/>
  </p:clrMapOvr>
  <p:transition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228600"/>
            <a:r>
              <a:rPr lang="en-US" dirty="0">
                <a:ea typeface="Times New Roman"/>
                <a:cs typeface="Times New Roman"/>
              </a:rPr>
              <a:t>Enter debugger at the start of a file:</a:t>
            </a:r>
            <a:br>
              <a:rPr lang="en-US" sz="2800" dirty="0">
                <a:latin typeface="Calibri"/>
                <a:ea typeface="Times New Roman"/>
                <a:cs typeface="Times New Roman"/>
              </a:rPr>
            </a:br>
            <a:r>
              <a:rPr lang="en-US" sz="2800" dirty="0">
                <a:latin typeface="Calibri"/>
                <a:ea typeface="Times New Roman"/>
                <a:cs typeface="Times New Roman"/>
              </a:rPr>
              <a:t>   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python –m pdb </a:t>
            </a:r>
            <a:r>
              <a:rPr lang="en-US" dirty="0" err="1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myscript.py</a:t>
            </a:r>
            <a:b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 indent="228600"/>
            <a:r>
              <a:rPr lang="en-US" dirty="0">
                <a:ea typeface="Times New Roman"/>
                <a:cs typeface="Times New Roman"/>
              </a:rPr>
              <a:t>Enter at a specific point in the code (easy alternative to </a:t>
            </a:r>
            <a:r>
              <a:rPr lang="en-US" dirty="0"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print</a:t>
            </a:r>
            <a:r>
              <a:rPr lang="en-US" dirty="0">
                <a:ea typeface="Times New Roman"/>
                <a:cs typeface="Times New Roman"/>
              </a:rPr>
              <a:t>):</a:t>
            </a: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228600"/>
            <a:endParaRPr lang="en-US" dirty="0">
              <a:ea typeface="Times New Roman"/>
              <a:cs typeface="Times New Roman"/>
            </a:endParaRPr>
          </a:p>
          <a:p>
            <a:pPr indent="0">
              <a:buNone/>
            </a:pPr>
            <a:br>
              <a:rPr lang="en-US" dirty="0">
                <a:ea typeface="Times New Roman"/>
                <a:cs typeface="Times New Roman"/>
              </a:rPr>
            </a:b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040" y="3429000"/>
            <a:ext cx="4556072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buClr>
                <a:srgbClr val="727CA3"/>
              </a:buClr>
              <a:buSzPct val="76000"/>
            </a:pP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some code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the debugger starts here</a:t>
            </a:r>
            <a:b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breakpoint()</a:t>
            </a:r>
            <a:br>
              <a:rPr lang="en-GB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A9494D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# rest of the code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D8F393-550A-3B24-7C6A-DB3D08BB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9C14DE0-23BB-A591-A86C-BDC725B8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170" y="3394251"/>
            <a:ext cx="2953544" cy="295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1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the debugger from </a:t>
            </a:r>
            <a:r>
              <a:rPr lang="en-GB" dirty="0" err="1"/>
              <a:t>Jupyter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%pdb </a:t>
            </a:r>
            <a:r>
              <a:rPr lang="en-US" dirty="0">
                <a:cs typeface="Courier New" pitchFamily="49" charset="0"/>
              </a:rPr>
              <a:t>– preventive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%debug </a:t>
            </a:r>
            <a:r>
              <a:rPr lang="en-US" dirty="0">
                <a:cs typeface="Courier New" pitchFamily="49" charset="0"/>
              </a:rPr>
              <a:t>– post-mortem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D5F1F-FC39-A5CC-ADBA-B2280C0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222" name="Picture 6" descr="Image">
            <a:extLst>
              <a:ext uri="{FF2B5EF4-FFF2-40B4-BE49-F238E27FC236}">
                <a16:creationId xmlns:a16="http://schemas.microsoft.com/office/drawing/2014/main" id="{C3D1E252-2982-F28B-A0B2-73890785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9" y="3610624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2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FE9E4F1C-9705-FE1C-535D-AE7C6F1B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3816424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9201425-737A-7753-BD7A-45A488F0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Entering the debugger from VSCode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B655-9665-AE06-1690-F57570F5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C343-3AD3-9796-2237-120F4936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F1F33-1061-7ABE-9211-436D5AF8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A screenshot of a program&#10;&#10;Description automatically generated">
            <a:extLst>
              <a:ext uri="{FF2B5EF4-FFF2-40B4-BE49-F238E27FC236}">
                <a16:creationId xmlns:a16="http://schemas.microsoft.com/office/drawing/2014/main" id="{6FCBD6D8-ECAD-2B95-4D38-F3BE83187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196752"/>
            <a:ext cx="7169968" cy="47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8C9B-B84D-1D29-905D-9243956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F74-6EE6-8E80-800A-25E73C5C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54"/>
            <a:ext cx="8138120" cy="4818509"/>
          </a:xfrm>
        </p:spPr>
        <p:txBody>
          <a:bodyPr>
            <a:normAutofit/>
          </a:bodyPr>
          <a:lstStyle/>
          <a:p>
            <a:r>
              <a:rPr lang="en-CH" dirty="0"/>
              <a:t>Go to </a:t>
            </a: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bug_hunt/file_datastore.py </a:t>
            </a:r>
            <a:r>
              <a:rPr lang="en-CH" dirty="0"/>
              <a:t>and execute it</a:t>
            </a:r>
            <a:br>
              <a:rPr lang="en-CH" dirty="0"/>
            </a:br>
            <a:br>
              <a:rPr lang="en-CH" dirty="0"/>
            </a:br>
            <a:br>
              <a:rPr lang="en-CH" dirty="0"/>
            </a:br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br>
              <a:rPr lang="en-CH" dirty="0"/>
            </a:br>
            <a:endParaRPr lang="en-CH" dirty="0"/>
          </a:p>
          <a:p>
            <a:r>
              <a:rPr lang="en-CH" dirty="0"/>
              <a:t>It fails! But… it works when the base_path is an absolute path :-(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2FC-F11A-DDD7-CFF3-C3B2AABE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875E-405F-2CFA-61F8-62259C3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Debugging, v2.0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D450-6F1F-EE03-4168-150AEDFE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52D86-5190-AB70-0B7F-0E36E223757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B5C6BD0-E999-D3DE-7A76-B65E2700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3"/>
              </a:clrFrom>
              <a:clrTo>
                <a:srgbClr val="FDFD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589167"/>
            <a:ext cx="2677489" cy="26774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8B374-3622-124B-E8D4-FFA80C844C01}"/>
              </a:ext>
            </a:extLst>
          </p:cNvPr>
          <p:cNvSpPr txBox="1"/>
          <p:nvPr/>
        </p:nvSpPr>
        <p:spPr>
          <a:xfrm>
            <a:off x="1124754" y="2274837"/>
            <a:ext cx="756501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noProof="1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data = </a:t>
            </a:r>
            <a: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b'A test! 012'</a:t>
            </a:r>
            <a:b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8A822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datastore = FileDatastore(</a:t>
            </a:r>
            <a:r>
              <a:rPr lang="en-US" noProof="1"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base_path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'./datastore'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datastore.write(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'a/mydata.bin'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data)</a:t>
            </a: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should pass!</a:t>
            </a:r>
            <a:b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noProof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os.path.exists(</a:t>
            </a:r>
            <a:r>
              <a:rPr lang="en-US" noProof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'./datastore/a/mydata.bin’</a:t>
            </a:r>
            <a:r>
              <a:rPr lang="en-US" noProof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noProof="1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0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37332</TotalTime>
  <Words>677</Words>
  <Application>Microsoft Macintosh PowerPoint</Application>
  <PresentationFormat>Widescreen</PresentationFormat>
  <Paragraphs>117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The agile development cycle</vt:lpstr>
      <vt:lpstr>Debugging</vt:lpstr>
      <vt:lpstr>pdb, the Python debugger</vt:lpstr>
      <vt:lpstr>Hands-on example!</vt:lpstr>
      <vt:lpstr>Entering the debugger</vt:lpstr>
      <vt:lpstr>Entering the debugger from Jupyter</vt:lpstr>
      <vt:lpstr>Entering the debugger from VSCode</vt:lpstr>
      <vt:lpstr>Hands-on!</vt:lpstr>
      <vt:lpstr>Hands-on!</vt:lpstr>
      <vt:lpstr>Static checking and linting</vt:lpstr>
      <vt:lpstr>Hands-on!</vt:lpstr>
      <vt:lpstr>How to react to a bug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902</cp:revision>
  <cp:lastPrinted>2017-08-28T05:46:03Z</cp:lastPrinted>
  <dcterms:created xsi:type="dcterms:W3CDTF">2010-10-01T16:09:12Z</dcterms:created>
  <dcterms:modified xsi:type="dcterms:W3CDTF">2023-08-25T13:13:25Z</dcterms:modified>
</cp:coreProperties>
</file>